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modernComment_12E_15512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303" r:id="rId3"/>
    <p:sldId id="305" r:id="rId4"/>
    <p:sldId id="302" r:id="rId5"/>
    <p:sldId id="309" r:id="rId6"/>
    <p:sldId id="291" r:id="rId7"/>
    <p:sldId id="313" r:id="rId8"/>
    <p:sldId id="310" r:id="rId9"/>
    <p:sldId id="294" r:id="rId10"/>
    <p:sldId id="312" r:id="rId11"/>
    <p:sldId id="311" r:id="rId12"/>
    <p:sldId id="293" r:id="rId13"/>
    <p:sldId id="306" r:id="rId14"/>
    <p:sldId id="307" r:id="rId15"/>
    <p:sldId id="308" r:id="rId16"/>
    <p:sldId id="295" r:id="rId17"/>
    <p:sldId id="296" r:id="rId18"/>
    <p:sldId id="297" r:id="rId19"/>
    <p:sldId id="298" r:id="rId20"/>
    <p:sldId id="299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29C9B4-0C47-753C-100C-BCCE18D2303D}" name="Richard Hall" initials="RH" userId="S::rah75@duke.edu::0c81249d-3d6b-4101-bed8-5d8054f5b5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2E_1551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C44BE6-3E3C-F54F-BE78-0AF77161CAD9}" authorId="{0C29C9B4-0C47-753C-100C-BCCE18D2303D}" created="2022-11-17T20:55:37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97038" sldId="302"/>
      <ac:spMk id="3" creationId="{323315C7-161F-8943-B182-669EC00686C4}"/>
    </ac:deMkLst>
    <p188:txBody>
      <a:bodyPr/>
      <a:lstStyle/>
      <a:p>
        <a:r>
          <a:rPr lang="en-US"/>
          <a:t>Add disturbance and constraint terms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636C-1789-4D9F-A627-377A7926A799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F5AC-2C35-4770-8E5B-ECC542A41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EDCFAFC-D0EA-44ED-BB22-47B0DEA3D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87651"/>
            <a:ext cx="12192000" cy="641349"/>
          </a:xfrm>
        </p:spPr>
        <p:txBody>
          <a:bodyPr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CF8A-A11D-4C8B-B0CB-8D000431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C490-ED64-4F52-84B6-D79B8EF71C67}" type="datetime1">
              <a:rPr lang="en-US" smtClean="0"/>
              <a:t>11/18/22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99CA-C3DE-46AE-A8E2-33BA52AF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EC4F-56B2-44D0-9B0A-00F6377E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BB9C9AE-1A71-A933-11E3-49A0AB115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14" y="210454"/>
            <a:ext cx="5687837" cy="71098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221799-26FE-DAF1-7501-7D99A706E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443414"/>
            <a:ext cx="121920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Names of Presenters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392DC3F4-5755-3190-842B-5D2414980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900614"/>
            <a:ext cx="12192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Occasion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3A20DF-4936-736B-B1A4-8E92D2C0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1989932"/>
            <a:ext cx="8876370" cy="68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3EBB00-80A8-6BD1-7C4A-3384F3F344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4301" y="38576"/>
            <a:ext cx="3952723" cy="9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778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2062E40-91B8-D332-9783-953148337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597909"/>
            <a:ext cx="12013581" cy="459604"/>
          </a:xfrm>
        </p:spPr>
        <p:txBody>
          <a:bodyPr lIns="91440" tIns="91440" rIns="9144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9578A-F6A8-0FDB-D667-571EDC359675}"/>
              </a:ext>
            </a:extLst>
          </p:cNvPr>
          <p:cNvGrpSpPr/>
          <p:nvPr userDrawn="1"/>
        </p:nvGrpSpPr>
        <p:grpSpPr>
          <a:xfrm>
            <a:off x="9701617" y="79427"/>
            <a:ext cx="2311963" cy="953836"/>
            <a:chOff x="7677164" y="2068975"/>
            <a:chExt cx="2755252" cy="113672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255F12D-EBEE-8F09-5495-2D9BB57F45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77164" y="2861290"/>
              <a:ext cx="2755252" cy="34440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516820F-00B5-8A8B-D15C-38A09E18F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7164" y="2068975"/>
              <a:ext cx="2755252" cy="653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0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52D9-CD0E-4DA5-BD1A-D3BCF55F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1A90-2BA0-410F-B331-CDEAA40B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3422"/>
            <a:ext cx="12192000" cy="48894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136B2-37DE-43C1-9B72-DB76C747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2B76-D956-4BE3-9929-126125D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06FE-6C92-4872-B3BA-4A7021D7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3BD192-4551-27C4-DB0D-1FE6AA9FA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681039"/>
            <a:ext cx="12013581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B6AF0E-0123-B75F-A537-4B9A14840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53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40643"/>
            <a:ext cx="6096000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140643"/>
            <a:ext cx="6095999" cy="5352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20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25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600247"/>
            <a:ext cx="6095994" cy="48926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7E5E-CCA9-4932-A84A-2DAB4F0E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597073"/>
            <a:ext cx="6096001" cy="48926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27E3-FB2C-5923-1BCA-3148B62646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3" y="1140643"/>
            <a:ext cx="6095997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53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BE1E-B95F-436A-84A3-E03E9F1A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36A-045F-4C90-9BD0-66447D42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14FD5-2D3D-4295-87A9-4A49BF9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87BD-FEE2-41B5-8DE9-44D4CEE67D9D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5661E-FC07-4814-9525-74154B7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DB56-D556-49FA-9CF2-79320C1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B06CAC-681D-9207-F919-41DF812E5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0DAC9-43FF-646D-DB00-CB322EB3A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43559D-5412-BE8D-05A9-37DCF325C3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68638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B137BC8-A1E9-C2A7-9B2F-D5227D1B1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8639" y="1140643"/>
            <a:ext cx="4023360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D09957-FBD6-7C55-C6CA-7813CEAAEEC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081049" y="1669184"/>
            <a:ext cx="4023360" cy="48236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2F45160-E9EF-C617-343D-1BDE174512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3359" y="1140643"/>
            <a:ext cx="4145278" cy="459604"/>
          </a:xfrm>
          <a:solidFill>
            <a:schemeClr val="tx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19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76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B43B-F1AE-4417-AA58-3C3B71A0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7C978-00A5-443C-8670-1928B02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8FBA-BAF5-4279-B4A7-3EE78B47B2B7}" type="datetime1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F4C-31A2-4F27-988F-F9066A1F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B8630-E20C-4E7E-BC2F-755674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D7B841-DC42-75EA-0A41-6FA556C59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681039"/>
            <a:ext cx="12192000" cy="45960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9B42CFC-A434-982A-FF08-E5AE913C80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43818"/>
            <a:ext cx="12192000" cy="45960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k object 16">
            <a:extLst>
              <a:ext uri="{FF2B5EF4-FFF2-40B4-BE49-F238E27FC236}">
                <a16:creationId xmlns:a16="http://schemas.microsoft.com/office/drawing/2014/main" id="{11D968DA-EB18-5100-C98D-09F57C2B01E7}"/>
              </a:ext>
            </a:extLst>
          </p:cNvPr>
          <p:cNvSpPr/>
          <p:nvPr userDrawn="1"/>
        </p:nvSpPr>
        <p:spPr>
          <a:xfrm>
            <a:off x="0" y="6492875"/>
            <a:ext cx="12192000" cy="361950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1" name="bk object 16">
            <a:extLst>
              <a:ext uri="{FF2B5EF4-FFF2-40B4-BE49-F238E27FC236}">
                <a16:creationId xmlns:a16="http://schemas.microsoft.com/office/drawing/2014/main" id="{862E0273-980E-DAEE-B67A-814B1E7E5DF9}"/>
              </a:ext>
            </a:extLst>
          </p:cNvPr>
          <p:cNvSpPr/>
          <p:nvPr userDrawn="1"/>
        </p:nvSpPr>
        <p:spPr>
          <a:xfrm>
            <a:off x="0" y="-1"/>
            <a:ext cx="12192000" cy="1140643"/>
          </a:xfrm>
          <a:custGeom>
            <a:avLst/>
            <a:gdLst/>
            <a:ahLst/>
            <a:cxnLst/>
            <a:rect l="l" t="t" r="r" b="b"/>
            <a:pathLst>
              <a:path w="4608195" h="485140">
                <a:moveTo>
                  <a:pt x="0" y="484555"/>
                </a:moveTo>
                <a:lnTo>
                  <a:pt x="4608004" y="484555"/>
                </a:lnTo>
                <a:lnTo>
                  <a:pt x="4608004" y="0"/>
                </a:lnTo>
                <a:lnTo>
                  <a:pt x="0" y="0"/>
                </a:lnTo>
                <a:lnTo>
                  <a:pt x="0" y="48455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B7BA4-861D-4AC9-9E03-85997FDF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0642"/>
            <a:ext cx="121920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0539-DF7B-406F-A094-82331FD82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1"/>
                </a:solidFill>
              </a:defRPr>
            </a:lvl1pPr>
          </a:lstStyle>
          <a:p>
            <a:fld id="{5F5EA0DB-79C0-4BCD-811D-BA869E0CEF5C}" type="datetime1">
              <a:rPr lang="en-US" smtClean="0"/>
              <a:t>11/18/22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A1F0C-EBEE-42A3-9650-1FEF81060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8970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D72F8-66FD-4788-8935-6407938F1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89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1"/>
                </a:solidFill>
              </a:defRPr>
            </a:lvl1pPr>
          </a:lstStyle>
          <a:p>
            <a:fld id="{C59A31C9-46ED-4FFB-8678-0742FAA664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A7F79C0-B407-4168-5E9E-39AAEFD0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0"/>
            <a:ext cx="8876370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33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2" r:id="rId4"/>
    <p:sldLayoutId id="2147483656" r:id="rId5"/>
    <p:sldLayoutId id="2147483658" r:id="rId6"/>
    <p:sldLayoutId id="2147483654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microsoft.com/office/2018/10/relationships/comments" Target="../comments/modernComment_12E_15512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7A9-F865-BE23-5823-A35603918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643" y="1801246"/>
            <a:ext cx="9742714" cy="2642168"/>
          </a:xfrm>
        </p:spPr>
        <p:txBody>
          <a:bodyPr>
            <a:normAutofit/>
          </a:bodyPr>
          <a:lstStyle/>
          <a:p>
            <a:r>
              <a:rPr lang="en-US" dirty="0"/>
              <a:t>Parallelized Algorithm for Persistent Feasibility in Linear Systems with Multiple, External Switching Signals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F89F33-C7E2-1851-BA72-C91BFEF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A154-76EC-4E04-A35A-E0B7184311BE}" type="datetime1">
              <a:rPr lang="en-US" smtClean="0"/>
              <a:pPr/>
              <a:t>11/18/22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648EBC-CD83-CDAC-A611-E986A9BB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EF537-8452-DAD0-16AC-AF03D507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672014"/>
            <a:ext cx="12192000" cy="4572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Richard Arlen Hall, Dr. Leila Bridgeman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1462E-6F7E-B4B3-9F34-9A80A0BE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129214"/>
            <a:ext cx="12192000" cy="457200"/>
          </a:xfrm>
        </p:spPr>
        <p:txBody>
          <a:bodyPr tIns="0">
            <a:noAutofit/>
          </a:bodyPr>
          <a:lstStyle/>
          <a:p>
            <a:r>
              <a:rPr lang="en-US" dirty="0"/>
              <a:t>2022 – IEEE CDC</a:t>
            </a:r>
          </a:p>
        </p:txBody>
      </p:sp>
    </p:spTree>
    <p:extLst>
      <p:ext uri="{BB962C8B-B14F-4D97-AF65-F5344CB8AC3E}">
        <p14:creationId xmlns:p14="http://schemas.microsoft.com/office/powerpoint/2010/main" val="235475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Algorithm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dirty="0"/>
              <a:t>Useful for making intractable problems tractable.</a:t>
            </a:r>
          </a:p>
          <a:p>
            <a:r>
              <a:rPr lang="en-US" dirty="0"/>
              <a:t>Two approaches:</a:t>
            </a:r>
          </a:p>
          <a:p>
            <a:pPr lvl="1"/>
            <a:r>
              <a:rPr lang="en-US" dirty="0"/>
              <a:t>Cooperative – work together for a global objective.</a:t>
            </a:r>
          </a:p>
          <a:p>
            <a:pPr lvl="1"/>
            <a:r>
              <a:rPr lang="en-US" dirty="0"/>
              <a:t>Non-cooperative – Work separately for local objectives.</a:t>
            </a:r>
          </a:p>
          <a:p>
            <a:r>
              <a:rPr lang="en-US" dirty="0"/>
              <a:t>Assumes a preview of disturbance, decreasing conservatism.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89276-8421-1CD5-30F6-DA37DA5373A2}"/>
              </a:ext>
            </a:extLst>
          </p:cNvPr>
          <p:cNvSpPr/>
          <p:nvPr/>
        </p:nvSpPr>
        <p:spPr>
          <a:xfrm>
            <a:off x="419100" y="2743609"/>
            <a:ext cx="5293654" cy="714375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FFB8F-4BD1-3C23-40E7-128E5C12A6E3}"/>
              </a:ext>
            </a:extLst>
          </p:cNvPr>
          <p:cNvSpPr txBox="1"/>
          <p:nvPr/>
        </p:nvSpPr>
        <p:spPr>
          <a:xfrm>
            <a:off x="7547459" y="4148326"/>
            <a:ext cx="370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Add equations and Figure</a:t>
            </a:r>
          </a:p>
        </p:txBody>
      </p:sp>
    </p:spTree>
    <p:extLst>
      <p:ext uri="{BB962C8B-B14F-4D97-AF65-F5344CB8AC3E}">
        <p14:creationId xmlns:p14="http://schemas.microsoft.com/office/powerpoint/2010/main" val="17163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/>
              <a:t>Start with trivial feasible regions (equilibrium points).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1059" y="3184528"/>
            <a:ext cx="421008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A405D9-DA7B-37D1-3896-FE8948A970C4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5" y="1140641"/>
            <a:ext cx="4467761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/>
              <a:t>Compute safe-sets while assuming neighbors are using equilibrium points.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429000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9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591395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/>
              <a:t>Share convex hull of new, larger safe-sets.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211736" y="1447415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36941" y="3609387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3AF5DA9-0591-DC81-313D-FBDA450750BD}"/>
              </a:ext>
            </a:extLst>
          </p:cNvPr>
          <p:cNvSpPr/>
          <p:nvPr/>
        </p:nvSpPr>
        <p:spPr>
          <a:xfrm>
            <a:off x="7236941" y="4201445"/>
            <a:ext cx="425126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558F9-9735-CBCD-9888-E16CDB2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50590"/>
            <a:ext cx="2031788" cy="472916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F4C7D8-871C-BE60-E2AB-5E5D7202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067" y="1602684"/>
            <a:ext cx="4110833" cy="43644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8763DD2-755E-49C5-4AD2-F1FF6346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226" y="1140641"/>
            <a:ext cx="4400550" cy="53522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Start with trivial feasible regions (equilibrium points).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safe-sets while assuming neighbors are using equilibrium points.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Share convex hull of new, larger safe-sets.</a:t>
            </a:r>
          </a:p>
          <a:p>
            <a:r>
              <a:rPr lang="en-US" dirty="0"/>
              <a:t>Recompute safe-sets with larger guesses for neighbors.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A727A-D3A8-D81B-9EF5-A55DAF5A95F6}"/>
              </a:ext>
            </a:extLst>
          </p:cNvPr>
          <p:cNvSpPr/>
          <p:nvPr/>
        </p:nvSpPr>
        <p:spPr>
          <a:xfrm>
            <a:off x="178419" y="3498853"/>
            <a:ext cx="2446515" cy="2153228"/>
          </a:xfrm>
          <a:prstGeom prst="roundRect">
            <a:avLst/>
          </a:prstGeom>
          <a:noFill/>
          <a:ln w="107950">
            <a:solidFill>
              <a:srgbClr val="012169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16FEE2-69FE-7804-476A-AD054FD9749B}"/>
              </a:ext>
            </a:extLst>
          </p:cNvPr>
          <p:cNvSpPr/>
          <p:nvPr/>
        </p:nvSpPr>
        <p:spPr>
          <a:xfrm>
            <a:off x="7245177" y="4418304"/>
            <a:ext cx="416889" cy="31432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supporting properties and lemmas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Design – Parallelized Algorithm</a:t>
            </a:r>
          </a:p>
        </p:txBody>
      </p:sp>
    </p:spTree>
    <p:extLst>
      <p:ext uri="{BB962C8B-B14F-4D97-AF65-F5344CB8AC3E}">
        <p14:creationId xmlns:p14="http://schemas.microsoft.com/office/powerpoint/2010/main" val="3493135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spring-mass-damper system with switching masses.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4A09F-D9CA-03C4-005D-FAF52F97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9" y="2074692"/>
            <a:ext cx="3781651" cy="3830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FBCA0-2CCC-33D9-43B3-8EC48603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157821"/>
            <a:ext cx="3619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Actual size would be orders of magnitude larger.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61666-6472-F207-ADA4-83962B66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4409258"/>
            <a:ext cx="6007100" cy="130810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2D7BD83-A4F9-92E4-AC9F-2E06D7507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52325"/>
              </p:ext>
            </p:extLst>
          </p:nvPr>
        </p:nvGraphicFramePr>
        <p:xfrm>
          <a:off x="552605" y="189248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169704358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3152497991"/>
                    </a:ext>
                  </a:extLst>
                </a:gridCol>
                <a:gridCol w="1867673">
                  <a:extLst>
                    <a:ext uri="{9D8B030D-6E8A-4147-A177-3AD203B41FA5}">
                      <a16:colId xmlns:a16="http://schemas.microsoft.com/office/drawing/2014/main" val="7261558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376315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54102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Safe-Sets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Vertex/Safe-Set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Dim/Vertex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Bits/Dim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54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63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926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2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Computed using consumer 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BABC6-7749-C181-5B11-F9A55975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39" y="2664909"/>
            <a:ext cx="4869775" cy="2647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DC307-CF1A-8B47-765C-3856936E9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664910"/>
            <a:ext cx="6220239" cy="26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096000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Regulate power storage, generation, and usage in microgrid.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</a:t>
            </a:r>
            <a:r>
              <a:rPr lang="en-US" b="1" dirty="0"/>
              <a:t>:</a:t>
            </a:r>
            <a:r>
              <a:rPr lang="en-US" dirty="0"/>
              <a:t> Limited resources could lead to loss of power.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Microgrids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58B3A-D551-8A33-79C0-A07D0459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4033"/>
            <a:ext cx="5733974" cy="4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0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8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58BCCBC-AD1B-B8B3-0A0C-D830FC066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54096"/>
            <a:ext cx="12192000" cy="481855"/>
          </a:xfrm>
        </p:spPr>
        <p:txBody>
          <a:bodyPr lIns="0" tIns="0" rIns="0" bIns="0">
            <a:noAutofit/>
          </a:bodyPr>
          <a:lstStyle/>
          <a:p>
            <a:r>
              <a:rPr lang="en-US" sz="2000" dirty="0"/>
              <a:t>Email: </a:t>
            </a:r>
            <a:r>
              <a:rPr lang="en-US" sz="2000" dirty="0" err="1"/>
              <a:t>Richard.A.Hall@duke.edu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DB6A1-B4CD-9667-FC7C-5B63D606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48E03A-CC43-CA5C-B3FE-2E8C49C4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815" y="2961311"/>
            <a:ext cx="8876370" cy="511674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71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A16818-2389-6C89-68C1-6BCAB223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82" y="1480792"/>
            <a:ext cx="6312196" cy="4925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A500-BBED-8F9F-AB0F-B78F78472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5964865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Regulate power storage, generation, and usage in microgrid.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Challenge:</a:t>
            </a:r>
            <a:r>
              <a:rPr lang="en-US" dirty="0"/>
              <a:t> Limited resources could lead to loss of power.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Solution: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Connect multiple microgrids together.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Challenge: </a:t>
            </a:r>
            <a:r>
              <a:rPr lang="en-US" dirty="0"/>
              <a:t>Curse of dimensionality.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08A6B-9940-9242-C295-1A710C2CC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Microgrids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6DA28-B036-E433-45E2-EA50B4979C75}"/>
              </a:ext>
            </a:extLst>
          </p:cNvPr>
          <p:cNvSpPr txBox="1"/>
          <p:nvPr/>
        </p:nvSpPr>
        <p:spPr>
          <a:xfrm>
            <a:off x="8236923" y="2909709"/>
            <a:ext cx="117051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b="1" dirty="0">
                <a:latin typeface="Andale Mono" panose="020B0509000000000004" pitchFamily="49" charset="0"/>
                <a:cs typeface="AL BAYAN PLAIN" pitchFamily="2" charset="-78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8AA91D-51D9-8398-E7E4-FB29BF38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88" y="4555959"/>
            <a:ext cx="1900534" cy="17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76DB-A417-06C0-C922-02B33F55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15C7-161F-8943-B182-669EC006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single microgrid is an example of an </a:t>
            </a:r>
            <a:r>
              <a:rPr lang="en-US" i="1" dirty="0"/>
              <a:t>Externally Switched System</a:t>
            </a:r>
            <a:r>
              <a:rPr lang="en-US" dirty="0"/>
              <a:t>.</a:t>
            </a:r>
          </a:p>
          <a:p>
            <a:r>
              <a:rPr lang="en-US" dirty="0"/>
              <a:t>Special class of hybrid systems: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State-based: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Time-based: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229C-E6D5-5FED-D55F-8611AA48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11CF-4CB9-5FA7-C7A7-23A8D418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938A-8DBE-D9F1-0879-4451B9B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0F0C0-CD0C-8465-AA6A-02EB0190ED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A3B821-6C39-4852-D500-5C100FC370B2}"/>
              </a:ext>
            </a:extLst>
          </p:cNvPr>
          <p:cNvGrpSpPr/>
          <p:nvPr/>
        </p:nvGrpSpPr>
        <p:grpSpPr>
          <a:xfrm>
            <a:off x="435634" y="3772433"/>
            <a:ext cx="11320732" cy="2093402"/>
            <a:chOff x="153679" y="3534213"/>
            <a:chExt cx="11320732" cy="2093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AFAD4-8D4A-C03A-06B3-DB1B69A1E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96"/>
            <a:stretch/>
          </p:blipFill>
          <p:spPr>
            <a:xfrm>
              <a:off x="4496477" y="3549129"/>
              <a:ext cx="2635135" cy="159017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F23589-DBDE-6D29-B6EB-9E81DBF349FB}"/>
                </a:ext>
              </a:extLst>
            </p:cNvPr>
            <p:cNvSpPr txBox="1"/>
            <p:nvPr/>
          </p:nvSpPr>
          <p:spPr>
            <a:xfrm>
              <a:off x="153679" y="5165950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dynamics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207AA-27BF-F017-3C89-2740332BE5FC}"/>
                </a:ext>
              </a:extLst>
            </p:cNvPr>
            <p:cNvSpPr txBox="1"/>
            <p:nvPr/>
          </p:nvSpPr>
          <p:spPr>
            <a:xfrm>
              <a:off x="4035251" y="5152213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constraints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55D9B7-FB86-1B17-5D06-F4D1D2B97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86"/>
            <a:stretch/>
          </p:blipFill>
          <p:spPr>
            <a:xfrm>
              <a:off x="614906" y="3574665"/>
              <a:ext cx="2635135" cy="15901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06F16E-FAC0-81EA-F171-8C4AC49A7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821" b="5553"/>
            <a:stretch/>
          </p:blipFill>
          <p:spPr>
            <a:xfrm>
              <a:off x="8378051" y="3534213"/>
              <a:ext cx="2635135" cy="1540412"/>
            </a:xfrm>
            <a:prstGeom prst="rect">
              <a:avLst/>
            </a:prstGeom>
            <a:ln w="15875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F919D6-BF2C-0CBD-576C-18C0ED241D71}"/>
                </a:ext>
              </a:extLst>
            </p:cNvPr>
            <p:cNvSpPr txBox="1"/>
            <p:nvPr/>
          </p:nvSpPr>
          <p:spPr>
            <a:xfrm>
              <a:off x="7916824" y="5111361"/>
              <a:ext cx="3557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Switch in objectives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EF102BE-3324-8135-E164-21608EB6A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2575126"/>
            <a:ext cx="9070867" cy="28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281B6-6F09-3F47-B3DB-049F9968B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7" y="3184229"/>
            <a:ext cx="7772400" cy="28551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06D519-3BB5-1A5E-A535-AC8F37133DA8}"/>
              </a:ext>
            </a:extLst>
          </p:cNvPr>
          <p:cNvSpPr/>
          <p:nvPr/>
        </p:nvSpPr>
        <p:spPr>
          <a:xfrm>
            <a:off x="318978" y="2494105"/>
            <a:ext cx="11109856" cy="391128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Consider constraints on the switching signals.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70385-6EE3-19CB-99E5-2921AD3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25" y="3429000"/>
            <a:ext cx="1568349" cy="1557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27D3E2-7718-AB70-EDEF-DD827210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23" y="3496955"/>
            <a:ext cx="1919852" cy="155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97C047-0B0C-CF43-B564-27B63EADC302}"/>
              </a:ext>
            </a:extLst>
          </p:cNvPr>
          <p:cNvSpPr txBox="1"/>
          <p:nvPr/>
        </p:nvSpPr>
        <p:spPr>
          <a:xfrm>
            <a:off x="1770505" y="5066604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can the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 switch?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B4A7D-7B0B-D9C2-C36A-A0C116D618DD}"/>
              </a:ext>
            </a:extLst>
          </p:cNvPr>
          <p:cNvSpPr txBox="1"/>
          <p:nvPr/>
        </p:nvSpPr>
        <p:spPr>
          <a:xfrm>
            <a:off x="6688155" y="5054778"/>
            <a:ext cx="3557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modes can be switched between?</a:t>
            </a:r>
          </a:p>
        </p:txBody>
      </p:sp>
    </p:spTree>
    <p:extLst>
      <p:ext uri="{BB962C8B-B14F-4D97-AF65-F5344CB8AC3E}">
        <p14:creationId xmlns:p14="http://schemas.microsoft.com/office/powerpoint/2010/main" val="12840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b="1" dirty="0"/>
              <a:t>Example</a:t>
            </a:r>
            <a:r>
              <a:rPr lang="en-US" dirty="0"/>
              <a:t>: How fast can the car travel without violating switching speed limits?</a:t>
            </a:r>
          </a:p>
          <a:p>
            <a:pPr lvl="1"/>
            <a:r>
              <a:rPr lang="en-US" dirty="0"/>
              <a:t>Naive state constraints: 0 &lt;= v &lt;= 25 m/s</a:t>
            </a:r>
          </a:p>
          <a:p>
            <a:pPr lvl="1"/>
            <a:r>
              <a:rPr lang="en-US" dirty="0"/>
              <a:t>Safe-set state constraints: 0 &lt;= v &lt;= 22.5 m/s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81657-BA44-A498-E42C-1319D480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80" y="3940737"/>
            <a:ext cx="9859040" cy="22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820D-60E3-FE1B-9E00-37922B77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8152"/>
            <a:ext cx="8876370" cy="6778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383E-F7BF-B899-B720-67A5DA7B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02B56-5D97-A008-D66B-1AE4053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62CC-5600-6B4B-C557-0EE3B39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t>7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636237AC-7597-2907-ED43-178C8033B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76" y="3665053"/>
            <a:ext cx="5880100" cy="41910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CDA92C-9B34-5836-9E9B-56AE450ED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651605"/>
            <a:ext cx="7251700" cy="698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633B5-FFD0-4B6D-A9D8-B31011668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3651605"/>
            <a:ext cx="72898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5B272D-BD1E-F145-E684-A7677B8DB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90" y="5029377"/>
            <a:ext cx="3759200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F17F93-3873-733D-5B6F-A5FA05377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90" y="5032552"/>
            <a:ext cx="5981700" cy="457200"/>
          </a:xfrm>
          <a:prstGeom prst="rect">
            <a:avLst/>
          </a:prstGeom>
        </p:spPr>
      </p:pic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12A388C-8B20-9FA8-4FF8-3B7CC22B8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419" y="597909"/>
            <a:ext cx="12013581" cy="459604"/>
          </a:xfrm>
        </p:spPr>
        <p:txBody>
          <a:bodyPr/>
          <a:lstStyle/>
          <a:p>
            <a:r>
              <a:rPr lang="en-US" dirty="0"/>
              <a:t>Externally Switched Systems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5DAB809-2F49-16C9-F82A-B7D5A83160E6}"/>
              </a:ext>
            </a:extLst>
          </p:cNvPr>
          <p:cNvSpPr txBox="1">
            <a:spLocks/>
          </p:cNvSpPr>
          <p:nvPr/>
        </p:nvSpPr>
        <p:spPr>
          <a:xfrm>
            <a:off x="0" y="1140642"/>
            <a:ext cx="12192000" cy="5352234"/>
          </a:xfrm>
          <a:prstGeom prst="rect">
            <a:avLst/>
          </a:prstGeom>
        </p:spPr>
        <p:txBody>
          <a:bodyPr vert="horz" lIns="274320" tIns="274320" rIns="27432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</p:txBody>
      </p:sp>
    </p:spTree>
    <p:extLst>
      <p:ext uri="{BB962C8B-B14F-4D97-AF65-F5344CB8AC3E}">
        <p14:creationId xmlns:p14="http://schemas.microsoft.com/office/powerpoint/2010/main" val="12954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12192000" cy="5352234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Find states that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Respect state constraints for current mode, and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Can respect state constraints for any possible new mode.</a:t>
            </a:r>
          </a:p>
          <a:p>
            <a:r>
              <a:rPr lang="en-US" dirty="0"/>
              <a:t>Consider constraints on the switching signals </a:t>
            </a:r>
            <a:r>
              <a:rPr lang="en-US" b="1" i="1" dirty="0">
                <a:solidFill>
                  <a:srgbClr val="012169"/>
                </a:solidFill>
              </a:rPr>
              <a:t>described as directed graphs</a:t>
            </a:r>
            <a:r>
              <a:rPr lang="en-US" i="1" dirty="0">
                <a:solidFill>
                  <a:srgbClr val="012169"/>
                </a:solidFill>
              </a:rPr>
              <a:t>.</a:t>
            </a:r>
          </a:p>
          <a:p>
            <a:endParaRPr lang="en-US" i="1" dirty="0">
              <a:solidFill>
                <a:srgbClr val="012169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12169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rgbClr val="012169"/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 sequence from node a: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1-1-1-3-3-2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since path on graph exists!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3B8AF-A199-24DC-08BF-254DCF2E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260" y="3170461"/>
            <a:ext cx="5133379" cy="29541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0773F-E535-831A-D95E-C3B55BBCF8B0}"/>
              </a:ext>
            </a:extLst>
          </p:cNvPr>
          <p:cNvCxnSpPr>
            <a:cxnSpLocks/>
          </p:cNvCxnSpPr>
          <p:nvPr/>
        </p:nvCxnSpPr>
        <p:spPr>
          <a:xfrm flipV="1">
            <a:off x="7110715" y="4563799"/>
            <a:ext cx="0" cy="77088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258FDA-B469-42F9-A762-F1490593B5E9}"/>
              </a:ext>
            </a:extLst>
          </p:cNvPr>
          <p:cNvSpPr/>
          <p:nvPr/>
        </p:nvSpPr>
        <p:spPr>
          <a:xfrm>
            <a:off x="6571118" y="4103738"/>
            <a:ext cx="362038" cy="478493"/>
          </a:xfrm>
          <a:custGeom>
            <a:avLst/>
            <a:gdLst>
              <a:gd name="connsiteX0" fmla="*/ 0 w 397743"/>
              <a:gd name="connsiteY0" fmla="*/ 205023 h 410045"/>
              <a:gd name="connsiteX1" fmla="*/ 198872 w 397743"/>
              <a:gd name="connsiteY1" fmla="*/ 0 h 410045"/>
              <a:gd name="connsiteX2" fmla="*/ 397744 w 397743"/>
              <a:gd name="connsiteY2" fmla="*/ 205023 h 410045"/>
              <a:gd name="connsiteX3" fmla="*/ 198872 w 397743"/>
              <a:gd name="connsiteY3" fmla="*/ 410046 h 410045"/>
              <a:gd name="connsiteX4" fmla="*/ 0 w 397743"/>
              <a:gd name="connsiteY4" fmla="*/ 205023 h 410045"/>
              <a:gd name="connsiteX0" fmla="*/ 0 w 451050"/>
              <a:gd name="connsiteY0" fmla="*/ 205917 h 413106"/>
              <a:gd name="connsiteX1" fmla="*/ 198872 w 451050"/>
              <a:gd name="connsiteY1" fmla="*/ 894 h 413106"/>
              <a:gd name="connsiteX2" fmla="*/ 451050 w 451050"/>
              <a:gd name="connsiteY2" fmla="*/ 275624 h 413106"/>
              <a:gd name="connsiteX3" fmla="*/ 198872 w 451050"/>
              <a:gd name="connsiteY3" fmla="*/ 410940 h 413106"/>
              <a:gd name="connsiteX4" fmla="*/ 0 w 451050"/>
              <a:gd name="connsiteY4" fmla="*/ 205917 h 413106"/>
              <a:gd name="connsiteX0" fmla="*/ 5766 w 474721"/>
              <a:gd name="connsiteY0" fmla="*/ 29153 h 236342"/>
              <a:gd name="connsiteX1" fmla="*/ 434263 w 474721"/>
              <a:gd name="connsiteY1" fmla="*/ 8650 h 236342"/>
              <a:gd name="connsiteX2" fmla="*/ 456816 w 474721"/>
              <a:gd name="connsiteY2" fmla="*/ 98860 h 236342"/>
              <a:gd name="connsiteX3" fmla="*/ 204638 w 474721"/>
              <a:gd name="connsiteY3" fmla="*/ 234176 h 236342"/>
              <a:gd name="connsiteX4" fmla="*/ 5766 w 474721"/>
              <a:gd name="connsiteY4" fmla="*/ 29153 h 236342"/>
              <a:gd name="connsiteX0" fmla="*/ 5766 w 456816"/>
              <a:gd name="connsiteY0" fmla="*/ 63422 h 270611"/>
              <a:gd name="connsiteX1" fmla="*/ 434263 w 456816"/>
              <a:gd name="connsiteY1" fmla="*/ 42919 h 270611"/>
              <a:gd name="connsiteX2" fmla="*/ 456816 w 456816"/>
              <a:gd name="connsiteY2" fmla="*/ 133129 h 270611"/>
              <a:gd name="connsiteX3" fmla="*/ 204638 w 456816"/>
              <a:gd name="connsiteY3" fmla="*/ 268445 h 270611"/>
              <a:gd name="connsiteX4" fmla="*/ 5766 w 456816"/>
              <a:gd name="connsiteY4" fmla="*/ 63422 h 270611"/>
              <a:gd name="connsiteX0" fmla="*/ 272713 w 283262"/>
              <a:gd name="connsiteY0" fmla="*/ 6669 h 374376"/>
              <a:gd name="connsiteX1" fmla="*/ 229659 w 283262"/>
              <a:gd name="connsiteY1" fmla="*/ 137882 h 374376"/>
              <a:gd name="connsiteX2" fmla="*/ 252212 w 283262"/>
              <a:gd name="connsiteY2" fmla="*/ 228092 h 374376"/>
              <a:gd name="connsiteX3" fmla="*/ 34 w 283262"/>
              <a:gd name="connsiteY3" fmla="*/ 363408 h 374376"/>
              <a:gd name="connsiteX4" fmla="*/ 272713 w 283262"/>
              <a:gd name="connsiteY4" fmla="*/ 6669 h 374376"/>
              <a:gd name="connsiteX0" fmla="*/ 272713 w 298187"/>
              <a:gd name="connsiteY0" fmla="*/ 21762 h 389469"/>
              <a:gd name="connsiteX1" fmla="*/ 229659 w 298187"/>
              <a:gd name="connsiteY1" fmla="*/ 152975 h 389469"/>
              <a:gd name="connsiteX2" fmla="*/ 252212 w 298187"/>
              <a:gd name="connsiteY2" fmla="*/ 243185 h 389469"/>
              <a:gd name="connsiteX3" fmla="*/ 34 w 298187"/>
              <a:gd name="connsiteY3" fmla="*/ 378501 h 389469"/>
              <a:gd name="connsiteX4" fmla="*/ 272713 w 298187"/>
              <a:gd name="connsiteY4" fmla="*/ 21762 h 389469"/>
              <a:gd name="connsiteX0" fmla="*/ 420316 w 440674"/>
              <a:gd name="connsiteY0" fmla="*/ 16 h 259091"/>
              <a:gd name="connsiteX1" fmla="*/ 377262 w 440674"/>
              <a:gd name="connsiteY1" fmla="*/ 131229 h 259091"/>
              <a:gd name="connsiteX2" fmla="*/ 399815 w 440674"/>
              <a:gd name="connsiteY2" fmla="*/ 221439 h 259091"/>
              <a:gd name="connsiteX3" fmla="*/ 21 w 440674"/>
              <a:gd name="connsiteY3" fmla="*/ 123029 h 259091"/>
              <a:gd name="connsiteX4" fmla="*/ 420316 w 440674"/>
              <a:gd name="connsiteY4" fmla="*/ 16 h 259091"/>
              <a:gd name="connsiteX0" fmla="*/ 420453 w 440811"/>
              <a:gd name="connsiteY0" fmla="*/ 103322 h 478493"/>
              <a:gd name="connsiteX1" fmla="*/ 377399 w 440811"/>
              <a:gd name="connsiteY1" fmla="*/ 234535 h 478493"/>
              <a:gd name="connsiteX2" fmla="*/ 399952 w 440811"/>
              <a:gd name="connsiteY2" fmla="*/ 324745 h 478493"/>
              <a:gd name="connsiteX3" fmla="*/ 158 w 440811"/>
              <a:gd name="connsiteY3" fmla="*/ 226335 h 478493"/>
              <a:gd name="connsiteX4" fmla="*/ 420453 w 440811"/>
              <a:gd name="connsiteY4" fmla="*/ 103322 h 478493"/>
              <a:gd name="connsiteX0" fmla="*/ 346678 w 362038"/>
              <a:gd name="connsiteY0" fmla="*/ 103322 h 478493"/>
              <a:gd name="connsiteX1" fmla="*/ 303624 w 362038"/>
              <a:gd name="connsiteY1" fmla="*/ 234535 h 478493"/>
              <a:gd name="connsiteX2" fmla="*/ 326177 w 362038"/>
              <a:gd name="connsiteY2" fmla="*/ 324745 h 478493"/>
              <a:gd name="connsiteX3" fmla="*/ 191 w 362038"/>
              <a:gd name="connsiteY3" fmla="*/ 226335 h 478493"/>
              <a:gd name="connsiteX4" fmla="*/ 346678 w 362038"/>
              <a:gd name="connsiteY4" fmla="*/ 103322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8" h="478493">
                <a:moveTo>
                  <a:pt x="346678" y="103322"/>
                </a:moveTo>
                <a:cubicBezTo>
                  <a:pt x="397250" y="104689"/>
                  <a:pt x="307041" y="197631"/>
                  <a:pt x="303624" y="234535"/>
                </a:cubicBezTo>
                <a:cubicBezTo>
                  <a:pt x="300207" y="271439"/>
                  <a:pt x="326177" y="211514"/>
                  <a:pt x="326177" y="324745"/>
                </a:cubicBezTo>
                <a:cubicBezTo>
                  <a:pt x="326177" y="437976"/>
                  <a:pt x="9075" y="648681"/>
                  <a:pt x="191" y="226335"/>
                </a:cubicBezTo>
                <a:cubicBezTo>
                  <a:pt x="-8693" y="-196011"/>
                  <a:pt x="296106" y="101955"/>
                  <a:pt x="346678" y="1033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D1E51D28-62B9-F1C3-CDC3-58D915E9005C}"/>
              </a:ext>
            </a:extLst>
          </p:cNvPr>
          <p:cNvSpPr/>
          <p:nvPr/>
        </p:nvSpPr>
        <p:spPr>
          <a:xfrm rot="18001433">
            <a:off x="6377447" y="4015389"/>
            <a:ext cx="591047" cy="576845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45E2F895-8AF7-2A5A-946D-FC17209BA241}"/>
              </a:ext>
            </a:extLst>
          </p:cNvPr>
          <p:cNvSpPr/>
          <p:nvPr/>
        </p:nvSpPr>
        <p:spPr>
          <a:xfrm rot="18001433">
            <a:off x="6574815" y="4164877"/>
            <a:ext cx="354643" cy="369823"/>
          </a:xfrm>
          <a:prstGeom prst="arc">
            <a:avLst>
              <a:gd name="adj1" fmla="val 5550814"/>
              <a:gd name="adj2" fmla="val 2448288"/>
            </a:avLst>
          </a:prstGeom>
          <a:ln w="317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46874E3-4348-CCF3-A90D-B511AB0DA896}"/>
              </a:ext>
            </a:extLst>
          </p:cNvPr>
          <p:cNvSpPr/>
          <p:nvPr/>
        </p:nvSpPr>
        <p:spPr>
          <a:xfrm>
            <a:off x="7197603" y="3399272"/>
            <a:ext cx="2570982" cy="733980"/>
          </a:xfrm>
          <a:custGeom>
            <a:avLst/>
            <a:gdLst>
              <a:gd name="connsiteX0" fmla="*/ 0 w 2558680"/>
              <a:gd name="connsiteY0" fmla="*/ 725779 h 725779"/>
              <a:gd name="connsiteX1" fmla="*/ 2558680 w 2558680"/>
              <a:gd name="connsiteY1" fmla="*/ 0 h 725779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99684"/>
              <a:gd name="connsiteY0" fmla="*/ 463350 h 463350"/>
              <a:gd name="connsiteX1" fmla="*/ 2599684 w 2599684"/>
              <a:gd name="connsiteY1" fmla="*/ 0 h 463350"/>
              <a:gd name="connsiteX0" fmla="*/ 0 w 2546379"/>
              <a:gd name="connsiteY0" fmla="*/ 717578 h 717578"/>
              <a:gd name="connsiteX1" fmla="*/ 2546379 w 2546379"/>
              <a:gd name="connsiteY1" fmla="*/ 0 h 717578"/>
              <a:gd name="connsiteX0" fmla="*/ 0 w 2456169"/>
              <a:gd name="connsiteY0" fmla="*/ 787286 h 787286"/>
              <a:gd name="connsiteX1" fmla="*/ 2456169 w 2456169"/>
              <a:gd name="connsiteY1" fmla="*/ 0 h 787286"/>
              <a:gd name="connsiteX0" fmla="*/ 0 w 2456169"/>
              <a:gd name="connsiteY0" fmla="*/ 792983 h 792983"/>
              <a:gd name="connsiteX1" fmla="*/ 2456169 w 2456169"/>
              <a:gd name="connsiteY1" fmla="*/ 5697 h 792983"/>
              <a:gd name="connsiteX0" fmla="*/ 0 w 2554579"/>
              <a:gd name="connsiteY0" fmla="*/ 729247 h 729247"/>
              <a:gd name="connsiteX1" fmla="*/ 2554579 w 2554579"/>
              <a:gd name="connsiteY1" fmla="*/ 7569 h 729247"/>
              <a:gd name="connsiteX0" fmla="*/ 0 w 2554579"/>
              <a:gd name="connsiteY0" fmla="*/ 722895 h 722895"/>
              <a:gd name="connsiteX1" fmla="*/ 2554579 w 2554579"/>
              <a:gd name="connsiteY1" fmla="*/ 1217 h 722895"/>
              <a:gd name="connsiteX0" fmla="*/ 0 w 2554579"/>
              <a:gd name="connsiteY0" fmla="*/ 722554 h 722554"/>
              <a:gd name="connsiteX1" fmla="*/ 2554579 w 2554579"/>
              <a:gd name="connsiteY1" fmla="*/ 876 h 72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4579" h="722554">
                <a:moveTo>
                  <a:pt x="0" y="722554"/>
                </a:moveTo>
                <a:cubicBezTo>
                  <a:pt x="848109" y="129355"/>
                  <a:pt x="1806930" y="-12792"/>
                  <a:pt x="2554579" y="876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DBAA6C-176E-5415-6679-05F5833DCC6E}"/>
              </a:ext>
            </a:extLst>
          </p:cNvPr>
          <p:cNvCxnSpPr>
            <a:cxnSpLocks/>
          </p:cNvCxnSpPr>
          <p:nvPr/>
        </p:nvCxnSpPr>
        <p:spPr>
          <a:xfrm>
            <a:off x="9947402" y="3719790"/>
            <a:ext cx="0" cy="45446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4929A2-320B-712B-FBE1-1BE64E7D2169}"/>
              </a:ext>
            </a:extLst>
          </p:cNvPr>
          <p:cNvCxnSpPr>
            <a:cxnSpLocks/>
          </p:cNvCxnSpPr>
          <p:nvPr/>
        </p:nvCxnSpPr>
        <p:spPr>
          <a:xfrm flipH="1">
            <a:off x="8689248" y="4367663"/>
            <a:ext cx="103013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 animBg="1"/>
      <p:bldP spid="35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8ED-45C5-9B4F-F2AF-F01A3A7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E163-B0B4-AC62-339E-329D8DB7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642"/>
            <a:ext cx="6300788" cy="5352234"/>
          </a:xfrm>
          <a:ln>
            <a:noFill/>
          </a:ln>
        </p:spPr>
        <p:txBody>
          <a:bodyPr/>
          <a:lstStyle/>
          <a:p>
            <a:r>
              <a:rPr lang="en-US" dirty="0"/>
              <a:t>Assign state constraints to each node.</a:t>
            </a:r>
          </a:p>
          <a:p>
            <a:r>
              <a:rPr lang="en-US" dirty="0"/>
              <a:t>Let inputs exist for every               that will move the state into one of the successor sets depending on how the switching signal evolves.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B89D4-8549-6E7A-F8A8-3E943310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FDD-5BCB-4F6C-B805-857ECD80B884}" type="datetime1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7CE8-BA5B-F44F-9EFF-1180A3FA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F079-FA3E-EA95-575B-4B675FC0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A31C9-46ED-4FFB-8678-0742FAA664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BF00E-74DE-D763-AECF-C67190E5D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Externally Switched Systems - Feasibility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B9164-3E97-A097-5B4C-F687C08A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2305050"/>
            <a:ext cx="533400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D757-4CD5-C0D9-B671-CCDDC249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49" y="3500845"/>
            <a:ext cx="4114800" cy="135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B90EA-F80D-FF93-47CC-EE5D6631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0" y="1911350"/>
            <a:ext cx="1092200" cy="393700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8162D9E6-B6E2-009E-1306-319FE92DE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304507"/>
            <a:ext cx="5225480" cy="14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dgeman Lab">
  <a:themeElements>
    <a:clrScheme name="Duk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A57"/>
      </a:accent1>
      <a:accent2>
        <a:srgbClr val="F09905"/>
      </a:accent2>
      <a:accent3>
        <a:srgbClr val="E7E6E6"/>
      </a:accent3>
      <a:accent4>
        <a:srgbClr val="CC3300"/>
      </a:accent4>
      <a:accent5>
        <a:srgbClr val="235F9C"/>
      </a:accent5>
      <a:accent6>
        <a:srgbClr val="728302"/>
      </a:accent6>
      <a:hlink>
        <a:srgbClr val="235F9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651</Words>
  <Application>Microsoft Macintosh PowerPoint</Application>
  <PresentationFormat>Widescreen</PresentationFormat>
  <Paragraphs>157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Andale Mono</vt:lpstr>
      <vt:lpstr>Arial</vt:lpstr>
      <vt:lpstr>Calibri</vt:lpstr>
      <vt:lpstr>Calibri Light</vt:lpstr>
      <vt:lpstr>Bridgeman Lab</vt:lpstr>
      <vt:lpstr>Parallelized Algorithm for Persistent Feasibility in Linear Systems with Multiple, External Switching Signals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Solution Overview</vt:lpstr>
      <vt:lpstr>Solution Overview</vt:lpstr>
      <vt:lpstr>Solution Overview</vt:lpstr>
      <vt:lpstr>Solution Overview</vt:lpstr>
      <vt:lpstr>Solution Overview</vt:lpstr>
      <vt:lpstr>Numerical Example</vt:lpstr>
      <vt:lpstr>Numerical Example</vt:lpstr>
      <vt:lpstr>Numerical Example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design for Constrained Systems</dc:title>
  <dc:creator>Mohammad Reza Lavaei</dc:creator>
  <cp:lastModifiedBy>Richard Hall</cp:lastModifiedBy>
  <cp:revision>83</cp:revision>
  <dcterms:created xsi:type="dcterms:W3CDTF">2022-01-19T14:26:05Z</dcterms:created>
  <dcterms:modified xsi:type="dcterms:W3CDTF">2022-11-18T22:59:32Z</dcterms:modified>
</cp:coreProperties>
</file>